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4" r:id="rId6"/>
    <p:sldId id="262" r:id="rId7"/>
    <p:sldId id="263" r:id="rId8"/>
    <p:sldId id="265" r:id="rId9"/>
    <p:sldId id="276" r:id="rId10"/>
    <p:sldId id="266" r:id="rId11"/>
    <p:sldId id="267" r:id="rId12"/>
    <p:sldId id="268" r:id="rId13"/>
    <p:sldId id="269" r:id="rId14"/>
    <p:sldId id="270" r:id="rId15"/>
    <p:sldId id="271" r:id="rId16"/>
    <p:sldId id="272" r:id="rId17"/>
    <p:sldId id="273" r:id="rId18"/>
    <p:sldId id="275" r:id="rId1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8"/>
    <p:restoredTop sz="83138" autoAdjust="0"/>
  </p:normalViewPr>
  <p:slideViewPr>
    <p:cSldViewPr>
      <p:cViewPr varScale="1">
        <p:scale>
          <a:sx n="58" d="100"/>
          <a:sy n="58" d="100"/>
        </p:scale>
        <p:origin x="85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337580D-CADA-42AF-97B7-C323792C800D}" type="datetimeFigureOut">
              <a:rPr lang="en-US" smtClean="0"/>
              <a:t>6/21/2018</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1376A2D-9776-4C62-808B-607190882447}" type="slidenum">
              <a:rPr lang="en-US" smtClean="0"/>
              <a:t>‹#›</a:t>
            </a:fld>
            <a:endParaRPr lang="en-US"/>
          </a:p>
        </p:txBody>
      </p:sp>
    </p:spTree>
    <p:extLst>
      <p:ext uri="{BB962C8B-B14F-4D97-AF65-F5344CB8AC3E}">
        <p14:creationId xmlns:p14="http://schemas.microsoft.com/office/powerpoint/2010/main" val="126236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modify this slide based on what you’d like participants to do while waiting for the workshop to start. You may or may not be using the pre- and post-workshop evaluation, and you may opt to add instructions to prepare for an icebreaker activity.</a:t>
            </a:r>
          </a:p>
        </p:txBody>
      </p:sp>
      <p:sp>
        <p:nvSpPr>
          <p:cNvPr id="4" name="Slide Number Placeholder 3"/>
          <p:cNvSpPr>
            <a:spLocks noGrp="1"/>
          </p:cNvSpPr>
          <p:nvPr>
            <p:ph type="sldNum" sz="quarter" idx="10"/>
          </p:nvPr>
        </p:nvSpPr>
        <p:spPr/>
        <p:txBody>
          <a:bodyPr/>
          <a:lstStyle/>
          <a:p>
            <a:fld id="{E1376A2D-9776-4C62-808B-607190882447}" type="slidenum">
              <a:rPr lang="en-US" smtClean="0"/>
              <a:t>2</a:t>
            </a:fld>
            <a:endParaRPr lang="en-US"/>
          </a:p>
        </p:txBody>
      </p:sp>
    </p:spTree>
    <p:extLst>
      <p:ext uri="{BB962C8B-B14F-4D97-AF65-F5344CB8AC3E}">
        <p14:creationId xmlns:p14="http://schemas.microsoft.com/office/powerpoint/2010/main" val="305661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en-US" smtClean="0"/>
              <a:t>14</a:t>
            </a:fld>
            <a:endParaRPr lang="en-US"/>
          </a:p>
        </p:txBody>
      </p:sp>
    </p:spTree>
    <p:extLst>
      <p:ext uri="{BB962C8B-B14F-4D97-AF65-F5344CB8AC3E}">
        <p14:creationId xmlns:p14="http://schemas.microsoft.com/office/powerpoint/2010/main" val="40347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modify this slide based on what your closing session will look like and whether you will be asking participants to complete a feedback form and/or post-workshop evaluation.</a:t>
            </a:r>
          </a:p>
        </p:txBody>
      </p:sp>
      <p:sp>
        <p:nvSpPr>
          <p:cNvPr id="4" name="Slide Number Placeholder 3"/>
          <p:cNvSpPr>
            <a:spLocks noGrp="1"/>
          </p:cNvSpPr>
          <p:nvPr>
            <p:ph type="sldNum" sz="quarter" idx="10"/>
          </p:nvPr>
        </p:nvSpPr>
        <p:spPr/>
        <p:txBody>
          <a:bodyPr/>
          <a:lstStyle/>
          <a:p>
            <a:fld id="{E1376A2D-9776-4C62-808B-607190882447}" type="slidenum">
              <a:rPr lang="en-US" smtClean="0"/>
              <a:t>15</a:t>
            </a:fld>
            <a:endParaRPr lang="en-US"/>
          </a:p>
        </p:txBody>
      </p:sp>
    </p:spTree>
    <p:extLst>
      <p:ext uri="{BB962C8B-B14F-4D97-AF65-F5344CB8AC3E}">
        <p14:creationId xmlns:p14="http://schemas.microsoft.com/office/powerpoint/2010/main" val="424622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en-US" smtClean="0"/>
              <a:t>4</a:t>
            </a:fld>
            <a:endParaRPr lang="en-US"/>
          </a:p>
        </p:txBody>
      </p:sp>
    </p:spTree>
    <p:extLst>
      <p:ext uri="{BB962C8B-B14F-4D97-AF65-F5344CB8AC3E}">
        <p14:creationId xmlns:p14="http://schemas.microsoft.com/office/powerpoint/2010/main" val="4276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add specific things you’d like each participant to share here, such as prior experience with abortion care, or one hope and/or hesitation about the workshop.</a:t>
            </a:r>
          </a:p>
          <a:p>
            <a:endParaRPr lang="en-US" dirty="0"/>
          </a:p>
          <a:p>
            <a:r>
              <a:rPr lang="en-US" dirty="0"/>
              <a:t>Facilitators might also include information here about themselves.</a:t>
            </a:r>
          </a:p>
        </p:txBody>
      </p:sp>
      <p:sp>
        <p:nvSpPr>
          <p:cNvPr id="4" name="Slide Number Placeholder 3"/>
          <p:cNvSpPr>
            <a:spLocks noGrp="1"/>
          </p:cNvSpPr>
          <p:nvPr>
            <p:ph type="sldNum" sz="quarter" idx="10"/>
          </p:nvPr>
        </p:nvSpPr>
        <p:spPr/>
        <p:txBody>
          <a:bodyPr/>
          <a:lstStyle/>
          <a:p>
            <a:fld id="{E1376A2D-9776-4C62-808B-607190882447}" type="slidenum">
              <a:rPr lang="en-US" smtClean="0"/>
              <a:t>5</a:t>
            </a:fld>
            <a:endParaRPr lang="en-US"/>
          </a:p>
        </p:txBody>
      </p:sp>
    </p:spTree>
    <p:extLst>
      <p:ext uri="{BB962C8B-B14F-4D97-AF65-F5344CB8AC3E}">
        <p14:creationId xmlns:p14="http://schemas.microsoft.com/office/powerpoint/2010/main" val="314211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separate slide set included in workshop toolkit for this presentation.</a:t>
            </a:r>
          </a:p>
        </p:txBody>
      </p:sp>
      <p:sp>
        <p:nvSpPr>
          <p:cNvPr id="4" name="Slide Number Placeholder 3"/>
          <p:cNvSpPr>
            <a:spLocks noGrp="1"/>
          </p:cNvSpPr>
          <p:nvPr>
            <p:ph type="sldNum" sz="quarter" idx="10"/>
          </p:nvPr>
        </p:nvSpPr>
        <p:spPr/>
        <p:txBody>
          <a:bodyPr/>
          <a:lstStyle/>
          <a:p>
            <a:fld id="{E1376A2D-9776-4C62-808B-607190882447}" type="slidenum">
              <a:rPr lang="en-US" smtClean="0"/>
              <a:t>6</a:t>
            </a:fld>
            <a:endParaRPr lang="en-US"/>
          </a:p>
        </p:txBody>
      </p:sp>
    </p:spTree>
    <p:extLst>
      <p:ext uri="{BB962C8B-B14F-4D97-AF65-F5344CB8AC3E}">
        <p14:creationId xmlns:p14="http://schemas.microsoft.com/office/powerpoint/2010/main" val="52032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p:txBody>
      </p:sp>
      <p:sp>
        <p:nvSpPr>
          <p:cNvPr id="4" name="Slide Number Placeholder 3"/>
          <p:cNvSpPr>
            <a:spLocks noGrp="1"/>
          </p:cNvSpPr>
          <p:nvPr>
            <p:ph type="sldNum" sz="quarter" idx="10"/>
          </p:nvPr>
        </p:nvSpPr>
        <p:spPr/>
        <p:txBody>
          <a:bodyPr/>
          <a:lstStyle/>
          <a:p>
            <a:fld id="{E1376A2D-9776-4C62-808B-607190882447}" type="slidenum">
              <a:rPr lang="en-US" smtClean="0"/>
              <a:t>7</a:t>
            </a:fld>
            <a:endParaRPr lang="en-US"/>
          </a:p>
        </p:txBody>
      </p:sp>
    </p:spTree>
    <p:extLst>
      <p:ext uri="{BB962C8B-B14F-4D97-AF65-F5344CB8AC3E}">
        <p14:creationId xmlns:p14="http://schemas.microsoft.com/office/powerpoint/2010/main" val="15116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separate slide set included in workshop toolkit for this presentation.</a:t>
            </a:r>
          </a:p>
        </p:txBody>
      </p:sp>
      <p:sp>
        <p:nvSpPr>
          <p:cNvPr id="4" name="Slide Number Placeholder 3"/>
          <p:cNvSpPr>
            <a:spLocks noGrp="1"/>
          </p:cNvSpPr>
          <p:nvPr>
            <p:ph type="sldNum" sz="quarter" idx="10"/>
          </p:nvPr>
        </p:nvSpPr>
        <p:spPr/>
        <p:txBody>
          <a:bodyPr/>
          <a:lstStyle/>
          <a:p>
            <a:fld id="{E1376A2D-9776-4C62-808B-607190882447}" type="slidenum">
              <a:rPr lang="en-US" smtClean="0"/>
              <a:t>9</a:t>
            </a:fld>
            <a:endParaRPr lang="en-US"/>
          </a:p>
        </p:txBody>
      </p:sp>
    </p:spTree>
    <p:extLst>
      <p:ext uri="{BB962C8B-B14F-4D97-AF65-F5344CB8AC3E}">
        <p14:creationId xmlns:p14="http://schemas.microsoft.com/office/powerpoint/2010/main" val="225871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en-US" smtClean="0"/>
              <a:t>10</a:t>
            </a:fld>
            <a:endParaRPr lang="en-US"/>
          </a:p>
        </p:txBody>
      </p:sp>
    </p:spTree>
    <p:extLst>
      <p:ext uri="{BB962C8B-B14F-4D97-AF65-F5344CB8AC3E}">
        <p14:creationId xmlns:p14="http://schemas.microsoft.com/office/powerpoint/2010/main" val="406658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en-US" smtClean="0"/>
              <a:t>11</a:t>
            </a:fld>
            <a:endParaRPr lang="en-US"/>
          </a:p>
        </p:txBody>
      </p:sp>
    </p:spTree>
    <p:extLst>
      <p:ext uri="{BB962C8B-B14F-4D97-AF65-F5344CB8AC3E}">
        <p14:creationId xmlns:p14="http://schemas.microsoft.com/office/powerpoint/2010/main" val="200661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en-US" smtClean="0"/>
              <a:t>13</a:t>
            </a:fld>
            <a:endParaRPr lang="en-US"/>
          </a:p>
        </p:txBody>
      </p:sp>
    </p:spTree>
    <p:extLst>
      <p:ext uri="{BB962C8B-B14F-4D97-AF65-F5344CB8AC3E}">
        <p14:creationId xmlns:p14="http://schemas.microsoft.com/office/powerpoint/2010/main" val="133981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527050" y="4892675"/>
            <a:ext cx="19049999" cy="1454498"/>
          </a:xfrm>
        </p:spPr>
        <p:txBody>
          <a:bodyPr/>
          <a:lstStyle/>
          <a:p>
            <a:r>
              <a:rPr lang="en-US" dirty="0"/>
              <a:t>Abortion Attitude Transformation</a:t>
            </a:r>
          </a:p>
        </p:txBody>
      </p:sp>
      <p:sp>
        <p:nvSpPr>
          <p:cNvPr id="19" name="Subtitle 18"/>
          <p:cNvSpPr>
            <a:spLocks noGrp="1"/>
          </p:cNvSpPr>
          <p:nvPr>
            <p:ph type="subTitle" idx="4"/>
          </p:nvPr>
        </p:nvSpPr>
        <p:spPr/>
        <p:txBody>
          <a:bodyPr/>
          <a:lstStyle/>
          <a:p>
            <a:r>
              <a:rPr lang="en-US" dirty="0"/>
              <a:t>A values clarification workshop for humanitarian audiences</a:t>
            </a:r>
          </a:p>
        </p:txBody>
      </p:sp>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en-US" dirty="0"/>
              <a:t>Cross the line</a:t>
            </a:r>
          </a:p>
        </p:txBody>
      </p:sp>
    </p:spTree>
    <p:extLst>
      <p:ext uri="{BB962C8B-B14F-4D97-AF65-F5344CB8AC3E}">
        <p14:creationId xmlns:p14="http://schemas.microsoft.com/office/powerpoint/2010/main" val="187556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en-US" dirty="0"/>
              <a:t>Why did she die?</a:t>
            </a:r>
          </a:p>
        </p:txBody>
      </p:sp>
    </p:spTree>
    <p:extLst>
      <p:ext uri="{BB962C8B-B14F-4D97-AF65-F5344CB8AC3E}">
        <p14:creationId xmlns:p14="http://schemas.microsoft.com/office/powerpoint/2010/main" val="390526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275494-034A-4437-BC5A-A37EECF8797B}"/>
              </a:ext>
            </a:extLst>
          </p:cNvPr>
          <p:cNvSpPr txBox="1">
            <a:spLocks/>
          </p:cNvSpPr>
          <p:nvPr/>
        </p:nvSpPr>
        <p:spPr>
          <a:xfrm>
            <a:off x="0" y="7755153"/>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en-US" sz="16600" kern="0" dirty="0">
                <a:solidFill>
                  <a:schemeClr val="bg1"/>
                </a:solidFill>
              </a:rPr>
              <a:t>       </a:t>
            </a:r>
            <a:r>
              <a:rPr lang="en-US" sz="20500" kern="0" dirty="0">
                <a:solidFill>
                  <a:schemeClr val="bg1"/>
                </a:solidFill>
                <a:latin typeface="Helvetica" panose="020B0604020202020204" pitchFamily="34" charset="0"/>
                <a:cs typeface="Helvetica" panose="020B0604020202020204" pitchFamily="34" charset="0"/>
              </a:rPr>
              <a:t>Lunch break</a:t>
            </a:r>
            <a:r>
              <a:rPr lang="en-US" sz="20500" kern="0" dirty="0">
                <a:solidFill>
                  <a:schemeClr val="bg1"/>
                </a:solidFill>
              </a:rPr>
              <a:t> </a:t>
            </a:r>
            <a:r>
              <a:rPr lang="en-US" sz="16600" kern="0" dirty="0">
                <a:solidFill>
                  <a:schemeClr val="bg1"/>
                </a:solidFill>
              </a:rPr>
              <a:t>  </a:t>
            </a:r>
          </a:p>
        </p:txBody>
      </p:sp>
      <p:pic>
        <p:nvPicPr>
          <p:cNvPr id="3" name="Picture 4" descr="https://my.uvawise.edu/ICS/icsfs/lunch_icon.png?target=35b95b82-84aa-49b2-a75b-11896bee24f7">
            <a:extLst>
              <a:ext uri="{FF2B5EF4-FFF2-40B4-BE49-F238E27FC236}">
                <a16:creationId xmlns:a16="http://schemas.microsoft.com/office/drawing/2014/main" id="{72517649-F2A1-463A-BDB6-AB63A9AB1FF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0" y="549275"/>
            <a:ext cx="6394450" cy="66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9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en-US" dirty="0"/>
              <a:t>Four corners</a:t>
            </a:r>
          </a:p>
        </p:txBody>
      </p:sp>
    </p:spTree>
    <p:extLst>
      <p:ext uri="{BB962C8B-B14F-4D97-AF65-F5344CB8AC3E}">
        <p14:creationId xmlns:p14="http://schemas.microsoft.com/office/powerpoint/2010/main" val="133365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en-US" dirty="0"/>
              <a:t>The last abortion</a:t>
            </a:r>
          </a:p>
        </p:txBody>
      </p:sp>
    </p:spTree>
    <p:extLst>
      <p:ext uri="{BB962C8B-B14F-4D97-AF65-F5344CB8AC3E}">
        <p14:creationId xmlns:p14="http://schemas.microsoft.com/office/powerpoint/2010/main" val="255520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2EAEA-09CF-4F38-A266-B071D08AA324}"/>
              </a:ext>
            </a:extLst>
          </p:cNvPr>
          <p:cNvSpPr>
            <a:spLocks noGrp="1"/>
          </p:cNvSpPr>
          <p:nvPr>
            <p:ph sz="quarter" idx="10"/>
          </p:nvPr>
        </p:nvSpPr>
        <p:spPr>
          <a:xfrm>
            <a:off x="5708650" y="3924697"/>
            <a:ext cx="13258800" cy="5539978"/>
          </a:xfrm>
        </p:spPr>
        <p:txBody>
          <a:bodyPr/>
          <a:lstStyle/>
          <a:p>
            <a:pPr marL="685800" indent="-685800">
              <a:buFont typeface="Courier New" panose="02070309020205020404" pitchFamily="49" charset="0"/>
              <a:buChar char="o"/>
            </a:pPr>
            <a:r>
              <a:rPr lang="en-US" dirty="0"/>
              <a:t>Final questions?</a:t>
            </a:r>
          </a:p>
          <a:p>
            <a:pPr marL="685800" indent="-685800">
              <a:buFont typeface="Courier New" panose="02070309020205020404" pitchFamily="49" charset="0"/>
              <a:buChar char="o"/>
            </a:pPr>
            <a:r>
              <a:rPr lang="en-US" dirty="0"/>
              <a:t>Please complete:</a:t>
            </a:r>
          </a:p>
          <a:p>
            <a:pPr marL="1371600" lvl="1">
              <a:buFont typeface="Courier New" panose="02070309020205020404" pitchFamily="49" charset="0"/>
              <a:buChar char="o"/>
            </a:pPr>
            <a:r>
              <a:rPr lang="en-US" dirty="0"/>
              <a:t>Workshop feedback form</a:t>
            </a:r>
          </a:p>
          <a:p>
            <a:pPr marL="1371600" lvl="1">
              <a:buFont typeface="Courier New" panose="02070309020205020404" pitchFamily="49" charset="0"/>
              <a:buChar char="o"/>
            </a:pPr>
            <a:r>
              <a:rPr lang="en-US" dirty="0"/>
              <a:t>Post-workshop evaluation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632F3ABD-8CF7-4524-A18F-FE96A0B6CDD2}"/>
              </a:ext>
            </a:extLst>
          </p:cNvPr>
          <p:cNvSpPr>
            <a:spLocks noGrp="1"/>
          </p:cNvSpPr>
          <p:nvPr>
            <p:ph type="ctrTitle"/>
          </p:nvPr>
        </p:nvSpPr>
        <p:spPr/>
        <p:txBody>
          <a:bodyPr/>
          <a:lstStyle/>
          <a:p>
            <a:r>
              <a:rPr lang="en-US" dirty="0"/>
              <a:t>Closing</a:t>
            </a:r>
          </a:p>
        </p:txBody>
      </p:sp>
    </p:spTree>
    <p:extLst>
      <p:ext uri="{BB962C8B-B14F-4D97-AF65-F5344CB8AC3E}">
        <p14:creationId xmlns:p14="http://schemas.microsoft.com/office/powerpoint/2010/main" val="159196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85B73-0DDC-468E-88B6-E5C9C4652E3B}"/>
              </a:ext>
            </a:extLst>
          </p:cNvPr>
          <p:cNvSpPr>
            <a:spLocks noGrp="1"/>
          </p:cNvSpPr>
          <p:nvPr>
            <p:ph sz="quarter" idx="10"/>
          </p:nvPr>
        </p:nvSpPr>
        <p:spPr>
          <a:xfrm>
            <a:off x="3422650" y="3924697"/>
            <a:ext cx="14630400" cy="5539978"/>
          </a:xfrm>
        </p:spPr>
        <p:txBody>
          <a:bodyPr/>
          <a:lstStyle/>
          <a:p>
            <a:r>
              <a:rPr lang="en-US" dirty="0"/>
              <a:t>Prior to workshop start, please do the following:</a:t>
            </a:r>
          </a:p>
          <a:p>
            <a:pPr marL="685800" indent="-685800">
              <a:buFont typeface="Courier New" panose="02070309020205020404" pitchFamily="49" charset="0"/>
              <a:buChar char="o"/>
            </a:pPr>
            <a:r>
              <a:rPr lang="en-US" dirty="0"/>
              <a:t>Check in using the participant check-in sheet</a:t>
            </a:r>
          </a:p>
          <a:p>
            <a:pPr marL="685800" indent="-685800">
              <a:buFont typeface="Courier New" panose="02070309020205020404" pitchFamily="49" charset="0"/>
              <a:buChar char="o"/>
            </a:pPr>
            <a:r>
              <a:rPr lang="en-US" dirty="0"/>
              <a:t>Create your name tag</a:t>
            </a:r>
          </a:p>
          <a:p>
            <a:pPr marL="685800" indent="-685800">
              <a:buFont typeface="Courier New" panose="02070309020205020404" pitchFamily="49" charset="0"/>
              <a:buChar char="o"/>
            </a:pPr>
            <a:r>
              <a:rPr lang="en-US" dirty="0"/>
              <a:t>Complete the pre-workshop evaluation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26B438A-9496-4D52-BC3D-606872F8FB04}"/>
              </a:ext>
            </a:extLst>
          </p:cNvPr>
          <p:cNvSpPr>
            <a:spLocks noGrp="1"/>
          </p:cNvSpPr>
          <p:nvPr>
            <p:ph type="ctrTitle"/>
          </p:nvPr>
        </p:nvSpPr>
        <p:spPr/>
        <p:txBody>
          <a:bodyPr/>
          <a:lstStyle/>
          <a:p>
            <a:r>
              <a:rPr lang="en-US" dirty="0"/>
              <a:t>Welcome!</a:t>
            </a:r>
          </a:p>
        </p:txBody>
      </p:sp>
    </p:spTree>
    <p:extLst>
      <p:ext uri="{BB962C8B-B14F-4D97-AF65-F5344CB8AC3E}">
        <p14:creationId xmlns:p14="http://schemas.microsoft.com/office/powerpoint/2010/main" val="94599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EE603-5EA8-4FC9-B42B-1BE4EBC2475A}"/>
              </a:ext>
            </a:extLst>
          </p:cNvPr>
          <p:cNvSpPr>
            <a:spLocks noGrp="1"/>
          </p:cNvSpPr>
          <p:nvPr>
            <p:ph sz="quarter" idx="10"/>
          </p:nvPr>
        </p:nvSpPr>
        <p:spPr>
          <a:xfrm>
            <a:off x="1746250" y="3201154"/>
            <a:ext cx="16535400" cy="8248412"/>
          </a:xfrm>
        </p:spPr>
        <p:txBody>
          <a:bodyPr/>
          <a:lstStyle/>
          <a:p>
            <a:r>
              <a:rPr lang="en-US" dirty="0"/>
              <a:t>By the end of the workshop, participants will be able to:</a:t>
            </a:r>
          </a:p>
          <a:p>
            <a:pPr marL="685800" lvl="0" indent="-685800">
              <a:buFont typeface="Courier New" panose="02070309020205020404" pitchFamily="49" charset="0"/>
              <a:buChar char="o"/>
            </a:pPr>
            <a:r>
              <a:rPr lang="en-US" sz="4000" dirty="0"/>
              <a:t>Articulate their values, beliefs and attitudes related to abortion and those held by others</a:t>
            </a:r>
          </a:p>
          <a:p>
            <a:pPr marL="685800" lvl="0" indent="-685800">
              <a:buFont typeface="Courier New" panose="02070309020205020404" pitchFamily="49" charset="0"/>
              <a:buChar char="o"/>
            </a:pPr>
            <a:r>
              <a:rPr lang="en-US" sz="4000" dirty="0"/>
              <a:t>Explain the problem of unintended pregnancy and unsafe abortion and how access to safe abortion care helps reduce maternal mortality and morbidity</a:t>
            </a:r>
          </a:p>
          <a:p>
            <a:pPr marL="685800" lvl="0" indent="-685800">
              <a:buFont typeface="Courier New" panose="02070309020205020404" pitchFamily="49" charset="0"/>
              <a:buChar char="o"/>
            </a:pPr>
            <a:r>
              <a:rPr lang="en-US" sz="4000" dirty="0"/>
              <a:t>Describe their professional responsibility to prevent maternal deaths and suffering related to unintended pregnancy and unsafe abortion as part of their role within their agency</a:t>
            </a:r>
          </a:p>
          <a:p>
            <a:endParaRPr lang="en-US" dirty="0"/>
          </a:p>
        </p:txBody>
      </p:sp>
      <p:sp>
        <p:nvSpPr>
          <p:cNvPr id="3" name="Title 2">
            <a:extLst>
              <a:ext uri="{FF2B5EF4-FFF2-40B4-BE49-F238E27FC236}">
                <a16:creationId xmlns:a16="http://schemas.microsoft.com/office/drawing/2014/main" id="{B8D20491-30E9-43E3-88B7-314B0D936994}"/>
              </a:ext>
            </a:extLst>
          </p:cNvPr>
          <p:cNvSpPr>
            <a:spLocks noGrp="1"/>
          </p:cNvSpPr>
          <p:nvPr>
            <p:ph type="ctrTitle"/>
          </p:nvPr>
        </p:nvSpPr>
        <p:spPr/>
        <p:txBody>
          <a:bodyPr/>
          <a:lstStyle/>
          <a:p>
            <a:r>
              <a:rPr lang="en-US" dirty="0"/>
              <a:t>Objectives</a:t>
            </a:r>
          </a:p>
        </p:txBody>
      </p:sp>
    </p:spTree>
    <p:extLst>
      <p:ext uri="{BB962C8B-B14F-4D97-AF65-F5344CB8AC3E}">
        <p14:creationId xmlns:p14="http://schemas.microsoft.com/office/powerpoint/2010/main" val="65615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8C0C-6AAF-42C5-819B-79D476F02931}"/>
              </a:ext>
            </a:extLst>
          </p:cNvPr>
          <p:cNvSpPr>
            <a:spLocks noGrp="1"/>
          </p:cNvSpPr>
          <p:nvPr>
            <p:ph type="ctrTitle"/>
          </p:nvPr>
        </p:nvSpPr>
        <p:spPr/>
        <p:txBody>
          <a:bodyPr/>
          <a:lstStyle/>
          <a:p>
            <a:r>
              <a:rPr lang="en-US" dirty="0"/>
              <a:t>Agenda</a:t>
            </a:r>
          </a:p>
        </p:txBody>
      </p:sp>
      <p:graphicFrame>
        <p:nvGraphicFramePr>
          <p:cNvPr id="4" name="Table 3">
            <a:extLst>
              <a:ext uri="{FF2B5EF4-FFF2-40B4-BE49-F238E27FC236}">
                <a16:creationId xmlns:a16="http://schemas.microsoft.com/office/drawing/2014/main" id="{525B1497-5145-4638-A887-DEF4D0C28E00}"/>
              </a:ext>
            </a:extLst>
          </p:cNvPr>
          <p:cNvGraphicFramePr>
            <a:graphicFrameLocks noGrp="1"/>
          </p:cNvGraphicFramePr>
          <p:nvPr>
            <p:extLst>
              <p:ext uri="{D42A27DB-BD31-4B8C-83A1-F6EECF244321}">
                <p14:modId xmlns:p14="http://schemas.microsoft.com/office/powerpoint/2010/main" val="1577382528"/>
              </p:ext>
            </p:extLst>
          </p:nvPr>
        </p:nvGraphicFramePr>
        <p:xfrm>
          <a:off x="5099049" y="3292475"/>
          <a:ext cx="10058401" cy="6644640"/>
        </p:xfrm>
        <a:graphic>
          <a:graphicData uri="http://schemas.openxmlformats.org/drawingml/2006/table">
            <a:tbl>
              <a:tblPr firstRow="1" bandRow="1">
                <a:tableStyleId>{5C22544A-7EE6-4342-B048-85BDC9FD1C3A}</a:tableStyleId>
              </a:tblPr>
              <a:tblGrid>
                <a:gridCol w="3997325">
                  <a:extLst>
                    <a:ext uri="{9D8B030D-6E8A-4147-A177-3AD203B41FA5}">
                      <a16:colId xmlns:a16="http://schemas.microsoft.com/office/drawing/2014/main" val="583570142"/>
                    </a:ext>
                  </a:extLst>
                </a:gridCol>
                <a:gridCol w="6061076">
                  <a:extLst>
                    <a:ext uri="{9D8B030D-6E8A-4147-A177-3AD203B41FA5}">
                      <a16:colId xmlns:a16="http://schemas.microsoft.com/office/drawing/2014/main" val="3943005129"/>
                    </a:ext>
                  </a:extLst>
                </a:gridCol>
              </a:tblGrid>
              <a:tr h="370840">
                <a:tc>
                  <a:txBody>
                    <a:bodyPr/>
                    <a:lstStyle/>
                    <a:p>
                      <a:pPr algn="ctr"/>
                      <a:r>
                        <a:rPr lang="en-US" sz="2800" dirty="0"/>
                        <a:t>Time</a:t>
                      </a:r>
                    </a:p>
                  </a:txBody>
                  <a:tcPr/>
                </a:tc>
                <a:tc>
                  <a:txBody>
                    <a:bodyPr/>
                    <a:lstStyle/>
                    <a:p>
                      <a:pPr algn="ctr"/>
                      <a:r>
                        <a:rPr lang="en-US" sz="2800" dirty="0"/>
                        <a:t>Activity</a:t>
                      </a:r>
                    </a:p>
                  </a:txBody>
                  <a:tcPr/>
                </a:tc>
                <a:extLst>
                  <a:ext uri="{0D108BD9-81ED-4DB2-BD59-A6C34878D82A}">
                    <a16:rowId xmlns:a16="http://schemas.microsoft.com/office/drawing/2014/main" val="843954397"/>
                  </a:ext>
                </a:extLst>
              </a:tr>
              <a:tr h="370840">
                <a:tc>
                  <a:txBody>
                    <a:bodyPr/>
                    <a:lstStyle/>
                    <a:p>
                      <a:r>
                        <a:rPr lang="en-US" sz="2800" dirty="0"/>
                        <a:t>9:00am-9:30am</a:t>
                      </a:r>
                    </a:p>
                  </a:txBody>
                  <a:tcPr/>
                </a:tc>
                <a:tc>
                  <a:txBody>
                    <a:bodyPr/>
                    <a:lstStyle/>
                    <a:p>
                      <a:r>
                        <a:rPr lang="en-US" sz="2800" dirty="0"/>
                        <a:t>Objectives, agenda, introductions</a:t>
                      </a:r>
                    </a:p>
                  </a:txBody>
                  <a:tcPr/>
                </a:tc>
                <a:extLst>
                  <a:ext uri="{0D108BD9-81ED-4DB2-BD59-A6C34878D82A}">
                    <a16:rowId xmlns:a16="http://schemas.microsoft.com/office/drawing/2014/main" val="212952971"/>
                  </a:ext>
                </a:extLst>
              </a:tr>
              <a:tr h="370840">
                <a:tc>
                  <a:txBody>
                    <a:bodyPr/>
                    <a:lstStyle/>
                    <a:p>
                      <a:r>
                        <a:rPr lang="en-US" sz="2800" dirty="0"/>
                        <a:t>9:30am-9:45am</a:t>
                      </a:r>
                    </a:p>
                  </a:txBody>
                  <a:tcPr/>
                </a:tc>
                <a:tc>
                  <a:txBody>
                    <a:bodyPr/>
                    <a:lstStyle/>
                    <a:p>
                      <a:r>
                        <a:rPr lang="en-US" sz="2800" dirty="0"/>
                        <a:t>Overview of unsafe abortion</a:t>
                      </a:r>
                    </a:p>
                  </a:txBody>
                  <a:tcPr/>
                </a:tc>
                <a:extLst>
                  <a:ext uri="{0D108BD9-81ED-4DB2-BD59-A6C34878D82A}">
                    <a16:rowId xmlns:a16="http://schemas.microsoft.com/office/drawing/2014/main" val="3248425954"/>
                  </a:ext>
                </a:extLst>
              </a:tr>
              <a:tr h="370840">
                <a:tc>
                  <a:txBody>
                    <a:bodyPr/>
                    <a:lstStyle/>
                    <a:p>
                      <a:r>
                        <a:rPr lang="en-US" sz="2800" dirty="0"/>
                        <a:t>9:45am-10:45am</a:t>
                      </a:r>
                    </a:p>
                  </a:txBody>
                  <a:tcPr/>
                </a:tc>
                <a:tc>
                  <a:txBody>
                    <a:bodyPr/>
                    <a:lstStyle/>
                    <a:p>
                      <a:r>
                        <a:rPr lang="en-US" sz="2800" dirty="0"/>
                        <a:t>Reasons why</a:t>
                      </a:r>
                    </a:p>
                  </a:txBody>
                  <a:tcPr/>
                </a:tc>
                <a:extLst>
                  <a:ext uri="{0D108BD9-81ED-4DB2-BD59-A6C34878D82A}">
                    <a16:rowId xmlns:a16="http://schemas.microsoft.com/office/drawing/2014/main" val="3585063426"/>
                  </a:ext>
                </a:extLst>
              </a:tr>
              <a:tr h="370840">
                <a:tc>
                  <a:txBody>
                    <a:bodyPr/>
                    <a:lstStyle/>
                    <a:p>
                      <a:r>
                        <a:rPr lang="en-US" sz="2800" dirty="0"/>
                        <a:t>10:45am-11:00am</a:t>
                      </a:r>
                    </a:p>
                  </a:txBody>
                  <a:tcPr/>
                </a:tc>
                <a:tc>
                  <a:txBody>
                    <a:bodyPr/>
                    <a:lstStyle/>
                    <a:p>
                      <a:r>
                        <a:rPr lang="en-US" sz="2800" b="1" dirty="0"/>
                        <a:t>Break</a:t>
                      </a:r>
                    </a:p>
                  </a:txBody>
                  <a:tcPr/>
                </a:tc>
                <a:extLst>
                  <a:ext uri="{0D108BD9-81ED-4DB2-BD59-A6C34878D82A}">
                    <a16:rowId xmlns:a16="http://schemas.microsoft.com/office/drawing/2014/main" val="2534056117"/>
                  </a:ext>
                </a:extLst>
              </a:tr>
              <a:tr h="370840">
                <a:tc>
                  <a:txBody>
                    <a:bodyPr/>
                    <a:lstStyle/>
                    <a:p>
                      <a:r>
                        <a:rPr lang="en-US" sz="2800" dirty="0"/>
                        <a:t>11:00am-11:30am</a:t>
                      </a:r>
                    </a:p>
                  </a:txBody>
                  <a:tcPr/>
                </a:tc>
                <a:tc>
                  <a:txBody>
                    <a:bodyPr/>
                    <a:lstStyle/>
                    <a:p>
                      <a:r>
                        <a:rPr lang="en-US" sz="2800" dirty="0"/>
                        <a:t>Making the case for safe abortion in humanitarian settings</a:t>
                      </a:r>
                    </a:p>
                  </a:txBody>
                  <a:tcPr/>
                </a:tc>
                <a:extLst>
                  <a:ext uri="{0D108BD9-81ED-4DB2-BD59-A6C34878D82A}">
                    <a16:rowId xmlns:a16="http://schemas.microsoft.com/office/drawing/2014/main" val="549410484"/>
                  </a:ext>
                </a:extLst>
              </a:tr>
              <a:tr h="370840">
                <a:tc>
                  <a:txBody>
                    <a:bodyPr/>
                    <a:lstStyle/>
                    <a:p>
                      <a:r>
                        <a:rPr lang="en-US" sz="2800" dirty="0"/>
                        <a:t>11:30am-12:30pm</a:t>
                      </a:r>
                    </a:p>
                  </a:txBody>
                  <a:tcPr/>
                </a:tc>
                <a:tc>
                  <a:txBody>
                    <a:bodyPr/>
                    <a:lstStyle/>
                    <a:p>
                      <a:r>
                        <a:rPr lang="en-US" sz="2800" dirty="0"/>
                        <a:t>Cross the line</a:t>
                      </a:r>
                    </a:p>
                  </a:txBody>
                  <a:tcPr/>
                </a:tc>
                <a:extLst>
                  <a:ext uri="{0D108BD9-81ED-4DB2-BD59-A6C34878D82A}">
                    <a16:rowId xmlns:a16="http://schemas.microsoft.com/office/drawing/2014/main" val="2661855841"/>
                  </a:ext>
                </a:extLst>
              </a:tr>
              <a:tr h="370840">
                <a:tc>
                  <a:txBody>
                    <a:bodyPr/>
                    <a:lstStyle/>
                    <a:p>
                      <a:r>
                        <a:rPr lang="en-US" sz="2800" dirty="0"/>
                        <a:t>12:30pm-1:15pm</a:t>
                      </a:r>
                    </a:p>
                  </a:txBody>
                  <a:tcPr/>
                </a:tc>
                <a:tc>
                  <a:txBody>
                    <a:bodyPr/>
                    <a:lstStyle/>
                    <a:p>
                      <a:r>
                        <a:rPr lang="en-US" sz="2800" dirty="0"/>
                        <a:t>Why did she die?</a:t>
                      </a:r>
                    </a:p>
                  </a:txBody>
                  <a:tcPr/>
                </a:tc>
                <a:extLst>
                  <a:ext uri="{0D108BD9-81ED-4DB2-BD59-A6C34878D82A}">
                    <a16:rowId xmlns:a16="http://schemas.microsoft.com/office/drawing/2014/main" val="128000676"/>
                  </a:ext>
                </a:extLst>
              </a:tr>
              <a:tr h="370840">
                <a:tc>
                  <a:txBody>
                    <a:bodyPr/>
                    <a:lstStyle/>
                    <a:p>
                      <a:r>
                        <a:rPr lang="en-US" sz="2800" dirty="0"/>
                        <a:t>1:15pm-2:15pm</a:t>
                      </a:r>
                    </a:p>
                  </a:txBody>
                  <a:tcPr/>
                </a:tc>
                <a:tc>
                  <a:txBody>
                    <a:bodyPr/>
                    <a:lstStyle/>
                    <a:p>
                      <a:r>
                        <a:rPr lang="en-US" sz="2800" b="1" dirty="0"/>
                        <a:t>Lunch</a:t>
                      </a:r>
                    </a:p>
                  </a:txBody>
                  <a:tcPr/>
                </a:tc>
                <a:extLst>
                  <a:ext uri="{0D108BD9-81ED-4DB2-BD59-A6C34878D82A}">
                    <a16:rowId xmlns:a16="http://schemas.microsoft.com/office/drawing/2014/main" val="1054596609"/>
                  </a:ext>
                </a:extLst>
              </a:tr>
              <a:tr h="370840">
                <a:tc>
                  <a:txBody>
                    <a:bodyPr/>
                    <a:lstStyle/>
                    <a:p>
                      <a:r>
                        <a:rPr lang="en-US" sz="2800" dirty="0"/>
                        <a:t>2:15pm-3:15pm</a:t>
                      </a:r>
                    </a:p>
                  </a:txBody>
                  <a:tcPr/>
                </a:tc>
                <a:tc>
                  <a:txBody>
                    <a:bodyPr/>
                    <a:lstStyle/>
                    <a:p>
                      <a:r>
                        <a:rPr lang="en-US" sz="2800" dirty="0"/>
                        <a:t>Four corners</a:t>
                      </a:r>
                    </a:p>
                  </a:txBody>
                  <a:tcPr/>
                </a:tc>
                <a:extLst>
                  <a:ext uri="{0D108BD9-81ED-4DB2-BD59-A6C34878D82A}">
                    <a16:rowId xmlns:a16="http://schemas.microsoft.com/office/drawing/2014/main" val="2089362124"/>
                  </a:ext>
                </a:extLst>
              </a:tr>
              <a:tr h="370840">
                <a:tc>
                  <a:txBody>
                    <a:bodyPr/>
                    <a:lstStyle/>
                    <a:p>
                      <a:r>
                        <a:rPr lang="en-US" sz="2800" dirty="0"/>
                        <a:t>3:15pm-4:15pm</a:t>
                      </a:r>
                    </a:p>
                  </a:txBody>
                  <a:tcPr/>
                </a:tc>
                <a:tc>
                  <a:txBody>
                    <a:bodyPr/>
                    <a:lstStyle/>
                    <a:p>
                      <a:r>
                        <a:rPr lang="en-US" sz="2800" dirty="0"/>
                        <a:t>The last abortion</a:t>
                      </a:r>
                    </a:p>
                  </a:txBody>
                  <a:tcPr/>
                </a:tc>
                <a:extLst>
                  <a:ext uri="{0D108BD9-81ED-4DB2-BD59-A6C34878D82A}">
                    <a16:rowId xmlns:a16="http://schemas.microsoft.com/office/drawing/2014/main" val="110600239"/>
                  </a:ext>
                </a:extLst>
              </a:tr>
              <a:tr h="370840">
                <a:tc>
                  <a:txBody>
                    <a:bodyPr/>
                    <a:lstStyle/>
                    <a:p>
                      <a:r>
                        <a:rPr lang="en-US" sz="2800" dirty="0"/>
                        <a:t>4:15pm-4:45pm</a:t>
                      </a:r>
                    </a:p>
                  </a:txBody>
                  <a:tcPr/>
                </a:tc>
                <a:tc>
                  <a:txBody>
                    <a:bodyPr/>
                    <a:lstStyle/>
                    <a:p>
                      <a:r>
                        <a:rPr lang="en-US" sz="2800" dirty="0"/>
                        <a:t>Closing</a:t>
                      </a:r>
                    </a:p>
                  </a:txBody>
                  <a:tcPr/>
                </a:tc>
                <a:extLst>
                  <a:ext uri="{0D108BD9-81ED-4DB2-BD59-A6C34878D82A}">
                    <a16:rowId xmlns:a16="http://schemas.microsoft.com/office/drawing/2014/main" val="3286899520"/>
                  </a:ext>
                </a:extLst>
              </a:tr>
            </a:tbl>
          </a:graphicData>
        </a:graphic>
      </p:graphicFrame>
    </p:spTree>
    <p:extLst>
      <p:ext uri="{BB962C8B-B14F-4D97-AF65-F5344CB8AC3E}">
        <p14:creationId xmlns:p14="http://schemas.microsoft.com/office/powerpoint/2010/main" val="4024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2991E-1D90-43EF-BC81-B14171352F0D}"/>
              </a:ext>
            </a:extLst>
          </p:cNvPr>
          <p:cNvSpPr>
            <a:spLocks noGrp="1"/>
          </p:cNvSpPr>
          <p:nvPr>
            <p:ph sz="quarter" idx="10"/>
          </p:nvPr>
        </p:nvSpPr>
        <p:spPr>
          <a:xfrm>
            <a:off x="1593850" y="5678011"/>
            <a:ext cx="16916400" cy="1846659"/>
          </a:xfrm>
        </p:spPr>
        <p:txBody>
          <a:bodyPr/>
          <a:lstStyle/>
          <a:p>
            <a:pPr algn="ctr"/>
            <a:r>
              <a:rPr lang="en-US" sz="6000" dirty="0"/>
              <a:t>Please briefly introduce yourself to the group!</a:t>
            </a:r>
          </a:p>
        </p:txBody>
      </p:sp>
      <p:sp>
        <p:nvSpPr>
          <p:cNvPr id="3" name="Title 2">
            <a:extLst>
              <a:ext uri="{FF2B5EF4-FFF2-40B4-BE49-F238E27FC236}">
                <a16:creationId xmlns:a16="http://schemas.microsoft.com/office/drawing/2014/main" id="{E3FCF05F-3DC3-4077-ABCF-60F35064CDD4}"/>
              </a:ext>
            </a:extLst>
          </p:cNvPr>
          <p:cNvSpPr>
            <a:spLocks noGrp="1"/>
          </p:cNvSpPr>
          <p:nvPr>
            <p:ph type="ctrTitle"/>
          </p:nvPr>
        </p:nvSpPr>
        <p:spPr/>
        <p:txBody>
          <a:bodyPr/>
          <a:lstStyle/>
          <a:p>
            <a:r>
              <a:rPr lang="en-US" dirty="0"/>
              <a:t>Introductions</a:t>
            </a:r>
          </a:p>
        </p:txBody>
      </p:sp>
    </p:spTree>
    <p:extLst>
      <p:ext uri="{BB962C8B-B14F-4D97-AF65-F5344CB8AC3E}">
        <p14:creationId xmlns:p14="http://schemas.microsoft.com/office/powerpoint/2010/main" val="350205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831850" y="8397875"/>
            <a:ext cx="18821400" cy="1107996"/>
          </a:xfrm>
        </p:spPr>
        <p:txBody>
          <a:bodyPr/>
          <a:lstStyle/>
          <a:p>
            <a:pPr algn="ctr"/>
            <a:r>
              <a:rPr lang="en-US" dirty="0"/>
              <a:t>Overview of unsafe abortion</a:t>
            </a:r>
          </a:p>
        </p:txBody>
      </p:sp>
    </p:spTree>
    <p:extLst>
      <p:ext uri="{BB962C8B-B14F-4D97-AF65-F5344CB8AC3E}">
        <p14:creationId xmlns:p14="http://schemas.microsoft.com/office/powerpoint/2010/main" val="136044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en-US" dirty="0"/>
              <a:t>Reasons why</a:t>
            </a:r>
          </a:p>
        </p:txBody>
      </p:sp>
    </p:spTree>
    <p:extLst>
      <p:ext uri="{BB962C8B-B14F-4D97-AF65-F5344CB8AC3E}">
        <p14:creationId xmlns:p14="http://schemas.microsoft.com/office/powerpoint/2010/main" val="95606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BB4D34-A4F7-4A3B-8137-61CBBBCEA8E0}"/>
              </a:ext>
            </a:extLst>
          </p:cNvPr>
          <p:cNvSpPr txBox="1">
            <a:spLocks/>
          </p:cNvSpPr>
          <p:nvPr/>
        </p:nvSpPr>
        <p:spPr>
          <a:xfrm>
            <a:off x="0" y="7771028"/>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en-US" sz="16600" kern="0" dirty="0">
                <a:solidFill>
                  <a:schemeClr val="bg1"/>
                </a:solidFill>
              </a:rPr>
              <a:t>       </a:t>
            </a:r>
            <a:r>
              <a:rPr lang="en-US" sz="20500" kern="0" dirty="0">
                <a:solidFill>
                  <a:schemeClr val="bg1"/>
                </a:solidFill>
                <a:latin typeface="Helvetica" panose="020B0604020202020204" pitchFamily="34" charset="0"/>
                <a:cs typeface="Helvetica" panose="020B0604020202020204" pitchFamily="34" charset="0"/>
              </a:rPr>
              <a:t>Break</a:t>
            </a:r>
            <a:r>
              <a:rPr lang="en-US" sz="20500" kern="0" dirty="0">
                <a:solidFill>
                  <a:schemeClr val="bg1"/>
                </a:solidFill>
              </a:rPr>
              <a:t> </a:t>
            </a:r>
            <a:r>
              <a:rPr lang="en-US" sz="16600" kern="0" dirty="0">
                <a:solidFill>
                  <a:schemeClr val="bg1"/>
                </a:solidFill>
              </a:rPr>
              <a:t>  </a:t>
            </a:r>
          </a:p>
        </p:txBody>
      </p:sp>
      <p:pic>
        <p:nvPicPr>
          <p:cNvPr id="4" name="Picture 2" descr="http://static.tumblr.com/9d8c9fdadc8b6ec339dec1e404effe7d/etirrky/P6Gnixvjy/tumblr_static_2zeqg2x7ct6o4sccgowg8040g.png">
            <a:extLst>
              <a:ext uri="{FF2B5EF4-FFF2-40B4-BE49-F238E27FC236}">
                <a16:creationId xmlns:a16="http://schemas.microsoft.com/office/drawing/2014/main" id="{3CC83C78-EC38-4BE2-8DE4-11ADEFFE11D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0" y="5521324"/>
            <a:ext cx="7894841"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2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831850" y="8397875"/>
            <a:ext cx="18821400" cy="2215991"/>
          </a:xfrm>
        </p:spPr>
        <p:txBody>
          <a:bodyPr/>
          <a:lstStyle/>
          <a:p>
            <a:pPr algn="ctr"/>
            <a:r>
              <a:rPr lang="en-US" dirty="0"/>
              <a:t>Making the case for safe abortion </a:t>
            </a:r>
            <a:br>
              <a:rPr lang="en-US" dirty="0"/>
            </a:br>
            <a:r>
              <a:rPr lang="en-US" dirty="0"/>
              <a:t>in humanitarian settings</a:t>
            </a:r>
          </a:p>
        </p:txBody>
      </p:sp>
    </p:spTree>
    <p:extLst>
      <p:ext uri="{BB962C8B-B14F-4D97-AF65-F5344CB8AC3E}">
        <p14:creationId xmlns:p14="http://schemas.microsoft.com/office/powerpoint/2010/main" val="490912001"/>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02152-29C6-41D6-8A0B-1B0553242C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41d82c2-1338-4571-9ff5-ea6242eaf7c0"/>
    <ds:schemaRef ds:uri="0270bcda-dce8-49bc-a856-119fc5aef543"/>
    <ds:schemaRef ds:uri="http://www.w3.org/XML/1998/namespace"/>
    <ds:schemaRef ds:uri="http://purl.org/dc/dcmitype/"/>
  </ds:schemaRefs>
</ds:datastoreItem>
</file>

<file path=customXml/itemProps2.xml><?xml version="1.0" encoding="utf-8"?>
<ds:datastoreItem xmlns:ds="http://schemas.openxmlformats.org/officeDocument/2006/customXml" ds:itemID="{9BB294AC-48E1-46A4-9A7B-5F8F2BF3B1AD}"/>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TotalTime>
  <Words>605</Words>
  <Application>Microsoft Office PowerPoint</Application>
  <PresentationFormat>Custom</PresentationFormat>
  <Paragraphs>76</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Abortion Attitude Transformation</vt:lpstr>
      <vt:lpstr>Welcome!</vt:lpstr>
      <vt:lpstr>Objectives</vt:lpstr>
      <vt:lpstr>Agenda</vt:lpstr>
      <vt:lpstr>Introductions</vt:lpstr>
      <vt:lpstr>Overview of unsafe abortion</vt:lpstr>
      <vt:lpstr>Reasons why</vt:lpstr>
      <vt:lpstr>PowerPoint Presentation</vt:lpstr>
      <vt:lpstr>Making the case for safe abortion  in humanitarian settings</vt:lpstr>
      <vt:lpstr>Cross the line</vt:lpstr>
      <vt:lpstr>Why did she die?</vt:lpstr>
      <vt:lpstr>PowerPoint Presentation</vt:lpstr>
      <vt:lpstr>Four corners</vt:lpstr>
      <vt:lpstr>The last abortion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Jennifer Colletti</cp:lastModifiedBy>
  <cp:revision>52</cp:revision>
  <dcterms:created xsi:type="dcterms:W3CDTF">2017-08-10T14:53:04Z</dcterms:created>
  <dcterms:modified xsi:type="dcterms:W3CDTF">2018-06-21T20:30:46Z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